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embeddedFontLst>
    <p:embeddedFont>
      <p:font typeface="Helvetica Neue" panose="02000503000000020004" pitchFamily="2" charset="0"/>
      <p:regular r:id="rId11"/>
      <p:bold r:id="rId12"/>
      <p:italic r:id="rId13"/>
      <p:boldItalic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h9F8+cMa1nnpAPcGX4mcEUCm2h2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04"/>
    <p:restoredTop sz="94667"/>
  </p:normalViewPr>
  <p:slideViewPr>
    <p:cSldViewPr snapToGrid="0">
      <p:cViewPr varScale="1">
        <p:scale>
          <a:sx n="95" d="100"/>
          <a:sy n="95" d="100"/>
        </p:scale>
        <p:origin x="200" y="2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0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10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0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9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3" name="Google Shape;73;p20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20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20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20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9" name="Google Shape;79;p21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0" name="Google Shape;80;p21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21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1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5" name="Google Shape;85;p22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6" name="Google Shape;86;p22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22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22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23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1" name="Google Shape;91;p23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" name="Google Shape;92;p23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3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23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24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8" name="Google Shape;98;p24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24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0" name="Google Shape;100;p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4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4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5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5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07" name="Google Shape;107;p25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8" name="Google Shape;108;p25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9" name="Google Shape;109;p25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26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2" name="Google Shape;112;p26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26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4" name="Google Shape;114;p26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6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6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7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9" name="Google Shape;119;p27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20;p27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27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27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8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28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6" name="Google Shape;126;p28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8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28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11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11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1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1" name="Google Shape;131;p2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2" name="Google Shape;132;p2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2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4" name="Google Shape;134;p2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7" name="Google Shape;137;p3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8" name="Google Shape;138;p3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0" name="Google Shape;140;p3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1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3" name="Google Shape;143;p31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44" name="Google Shape;144;p31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31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6" name="Google Shape;146;p31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7" name="Google Shape;147;p31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31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9" name="Google Shape;149;p31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31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31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31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31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2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6" name="Google Shape;156;p32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57" name="Google Shape;157;p32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8" name="Google Shape;158;p32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9" name="Google Shape;159;p32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0" name="Google Shape;160;p32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32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32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32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32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32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32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3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33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70" name="Google Shape;170;p33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33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2" name="Google Shape;172;p33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3" name="Google Shape;173;p33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33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33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33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33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33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33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2" name="Google Shape;182;p34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83" name="Google Shape;183;p34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34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5" name="Google Shape;185;p34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6" name="Google Shape;186;p34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34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34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34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34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34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34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5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5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5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p35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5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35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36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6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p36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6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36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7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37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7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37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7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37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8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38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8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p38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8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38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1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1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12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13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3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14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4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4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5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0" name="Google Shape;40;p15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" name="Google Shape;41;p15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2" name="Google Shape;42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16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6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6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6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17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17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7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7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18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8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8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18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8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"/>
          <p:cNvSpPr txBox="1">
            <a:spLocks noGrp="1"/>
          </p:cNvSpPr>
          <p:nvPr>
            <p:ph type="body" idx="1"/>
          </p:nvPr>
        </p:nvSpPr>
        <p:spPr>
          <a:xfrm>
            <a:off x="1828006" y="435184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0" indent="0">
              <a:spcBef>
                <a:spcPts val="0"/>
              </a:spcBef>
              <a:buSzPct val="100000"/>
            </a:pPr>
            <a:r>
              <a:rPr lang="es-ES_tradnl" sz="112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Formación de formadores</a:t>
            </a:r>
          </a:p>
          <a:p>
            <a:pPr marL="0" indent="0">
              <a:spcBef>
                <a:spcPts val="0"/>
              </a:spcBef>
              <a:buSzPct val="100000"/>
            </a:pPr>
            <a:r>
              <a:rPr lang="es-ES_tradnl" sz="96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sobre menores no acompañados y separados</a:t>
            </a: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endParaRPr lang="es-ES_tradnl"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s-ES_tradnl" sz="11200" dirty="0">
                <a:latin typeface="Calibri"/>
                <a:ea typeface="Calibri"/>
                <a:cs typeface="Calibri"/>
                <a:sym typeface="Calibri"/>
              </a:rPr>
              <a:t>Módulo 1.2 </a:t>
            </a:r>
            <a:br>
              <a:rPr lang="es-ES_tradnl" sz="11200" dirty="0">
                <a:latin typeface="Calibri"/>
                <a:ea typeface="Calibri"/>
                <a:cs typeface="Calibri"/>
                <a:sym typeface="Calibri"/>
              </a:rPr>
            </a:br>
            <a:endParaRPr lang="es-ES_tradnl" sz="1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endParaRPr lang="es-ES_tradnl" dirty="0"/>
          </a:p>
        </p:txBody>
      </p:sp>
      <p:sp>
        <p:nvSpPr>
          <p:cNvPr id="227" name="Google Shape;227;p1"/>
          <p:cNvSpPr txBox="1">
            <a:spLocks noGrp="1"/>
          </p:cNvSpPr>
          <p:nvPr>
            <p:ph type="body" idx="2"/>
          </p:nvPr>
        </p:nvSpPr>
        <p:spPr>
          <a:xfrm>
            <a:off x="1754186" y="1553628"/>
            <a:ext cx="8683625" cy="969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s-ES_tradnl" b="1" dirty="0"/>
              <a:t>Caracterización de la separación familiar en situaciones de emergencia</a:t>
            </a: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br>
              <a:rPr lang="es-ES_tradnl" dirty="0"/>
            </a:br>
            <a:endParaRPr lang="es-ES_tradnl" dirty="0"/>
          </a:p>
        </p:txBody>
      </p:sp>
      <p:sp>
        <p:nvSpPr>
          <p:cNvPr id="228" name="Google Shape;228;p1"/>
          <p:cNvSpPr txBox="1"/>
          <p:nvPr/>
        </p:nvSpPr>
        <p:spPr>
          <a:xfrm>
            <a:off x="1355272" y="3007679"/>
            <a:ext cx="8524793" cy="3447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es-ES_tradnl" sz="1800" b="0" i="1" u="none" strike="noStrike" cap="none" noProof="1">
                <a:solidFill>
                  <a:schemeClr val="l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Al finalizar la sesión, las personas participantes serán capaces de:</a:t>
            </a:r>
            <a:endParaRPr lang="es-ES_tradnl" noProof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lang="es-ES_tradnl" sz="2000" b="0" i="0" u="none" strike="noStrike" cap="none" noProof="1">
              <a:solidFill>
                <a:schemeClr val="lt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Calibri"/>
            </a:endParaRPr>
          </a:p>
          <a:p>
            <a:pPr marL="457200" marR="0" lvl="1" indent="-1143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s-ES_tradnl" sz="1800" b="0" i="0" u="none" strike="noStrike" cap="none" noProof="1">
                <a:solidFill>
                  <a:schemeClr val="l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Recordar las definiciones de menores no acompañados y separados aprendidas en el módulo previo a la formación.</a:t>
            </a:r>
            <a:br>
              <a:rPr lang="es-ES_tradnl" sz="1800" b="0" i="0" u="none" strike="noStrike" cap="none" noProof="1">
                <a:solidFill>
                  <a:schemeClr val="l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endParaRPr lang="es-ES_tradnl" sz="1800" b="0" i="0" u="none" strike="noStrike" cap="none" noProof="1">
              <a:solidFill>
                <a:schemeClr val="lt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Calibri"/>
            </a:endParaRPr>
          </a:p>
          <a:p>
            <a:pPr marL="457200" marR="0" lvl="1" indent="-1143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s-ES_tradnl" sz="1800" b="0" i="0" u="none" strike="noStrike" cap="none" noProof="1">
                <a:solidFill>
                  <a:schemeClr val="l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Describir las causas de la separación en situaciones de emergencia.</a:t>
            </a:r>
            <a:br>
              <a:rPr lang="es-ES_tradnl" sz="1800" b="0" i="0" u="none" strike="noStrike" cap="none" noProof="1">
                <a:solidFill>
                  <a:schemeClr val="l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endParaRPr lang="es-ES_tradnl" sz="1800" b="0" i="0" u="none" strike="noStrike" cap="none" noProof="1">
              <a:solidFill>
                <a:schemeClr val="lt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Calibri"/>
            </a:endParaRPr>
          </a:p>
          <a:p>
            <a:pPr marL="457200" marR="0" lvl="1" indent="-1143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s-ES_tradnl" sz="1800" b="0" i="0" u="none" strike="noStrike" cap="none" noProof="1">
                <a:solidFill>
                  <a:schemeClr val="l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Definir la separación no relacionada con situaciones de emergencia y los flujos migratorios mixtos.</a:t>
            </a:r>
            <a:br>
              <a:rPr lang="es-ES_tradnl" sz="1800" b="0" i="0" u="none" strike="noStrike" cap="none" noProof="1">
                <a:solidFill>
                  <a:schemeClr val="l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</a:br>
            <a:endParaRPr lang="es-ES_tradnl" sz="1800" b="0" i="0" u="none" strike="noStrike" cap="none" noProof="1">
              <a:solidFill>
                <a:schemeClr val="lt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Calibri"/>
            </a:endParaRPr>
          </a:p>
          <a:p>
            <a:pPr marL="457200" marR="0" lvl="1" indent="-1143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✔"/>
            </a:pPr>
            <a:r>
              <a:rPr lang="es-ES_tradnl" sz="1800" b="0" i="0" u="none" strike="noStrike" cap="none" noProof="1">
                <a:solidFill>
                  <a:schemeClr val="l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Recordar los factores que pueden aumentar la vulnerabilidad</a:t>
            </a:r>
            <a:endParaRPr lang="es-ES_tradnl" sz="1800" noProof="1">
              <a:solidFill>
                <a:schemeClr val="lt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Calibri"/>
            </a:endParaRPr>
          </a:p>
          <a:p>
            <a:pPr marL="342900" marR="0" lvl="1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</a:pPr>
            <a:r>
              <a:rPr lang="es-ES_tradnl" sz="1800" b="0" i="0" u="none" strike="noStrike" cap="none" noProof="1">
                <a:solidFill>
                  <a:schemeClr val="lt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Calibri"/>
              </a:rPr>
              <a:t>  de los menores a la separación familiar.</a:t>
            </a:r>
            <a:endParaRPr lang="es-ES_tradnl" noProof="1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1D6A27-5DEA-15E7-F55E-5375B3A25B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2632" y="5584265"/>
            <a:ext cx="2859368" cy="10860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"/>
          <p:cNvSpPr txBox="1">
            <a:spLocks noGrp="1"/>
          </p:cNvSpPr>
          <p:nvPr>
            <p:ph type="body" idx="2"/>
          </p:nvPr>
        </p:nvSpPr>
        <p:spPr>
          <a:xfrm>
            <a:off x="810257" y="422257"/>
            <a:ext cx="10820015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s-ES_tradnl" sz="4700" b="1" dirty="0">
                <a:solidFill>
                  <a:srgbClr val="97467D"/>
                </a:solidFill>
              </a:rPr>
              <a:t>¿Cómo es que se separan los menores durante las situaciones de emergencia?</a:t>
            </a:r>
            <a:endParaRPr lang="es-ES_tradnl" dirty="0"/>
          </a:p>
        </p:txBody>
      </p:sp>
      <p:sp>
        <p:nvSpPr>
          <p:cNvPr id="234" name="Google Shape;234;p2"/>
          <p:cNvSpPr txBox="1"/>
          <p:nvPr/>
        </p:nvSpPr>
        <p:spPr>
          <a:xfrm>
            <a:off x="591450" y="1827150"/>
            <a:ext cx="11009100" cy="4827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8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Hay </a:t>
            </a:r>
            <a:r>
              <a:rPr lang="es-ES_tradnl" sz="2800" b="1" i="0" u="none" strike="noStrike" cap="none" dirty="0">
                <a:solidFill>
                  <a:schemeClr val="accent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cuatro</a:t>
            </a:r>
            <a:r>
              <a:rPr lang="es-ES_tradnl" sz="28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causas </a:t>
            </a:r>
            <a:r>
              <a:rPr lang="es-ES_tradnl" sz="2800" b="1" i="0" u="none" strike="noStrike" cap="none" dirty="0">
                <a:solidFill>
                  <a:schemeClr val="accent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principales </a:t>
            </a:r>
            <a:r>
              <a:rPr lang="es-ES_tradnl" sz="2800" b="1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que subyacen a la separación:</a:t>
            </a:r>
            <a:br>
              <a:rPr lang="es-ES_tradnl" sz="28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</a:br>
            <a:endParaRPr lang="es-ES_tradnl" sz="2800" b="1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45085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 panose="020B0604020202020204" pitchFamily="34" charset="0"/>
              <a:buChar char="•"/>
            </a:pPr>
            <a:r>
              <a:rPr lang="es-ES_tradnl" sz="19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Separaciones accidentales</a:t>
            </a:r>
            <a:r>
              <a:rPr lang="es-ES_tradnl" sz="1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Estas separaciones no se planifican ni se prevén, y se producen en contra de la voluntad del niño y su progenitor o cuidador. </a:t>
            </a:r>
          </a:p>
          <a:p>
            <a:pPr marL="45085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 panose="020B0604020202020204" pitchFamily="34" charset="0"/>
              <a:buChar char="•"/>
            </a:pPr>
            <a:r>
              <a:rPr lang="es-ES_tradnl" sz="19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Las separaciones deliberadas </a:t>
            </a:r>
            <a:r>
              <a:rPr lang="es-ES_tradnl" sz="1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producen cuando los padres, los cuidadores o los propios niños, niñas o adolescentes toman una decisión consciente de separarse y a menudo son el resultado del estrés adicional que recae sobre una familia debido a la situación de emergencia. </a:t>
            </a:r>
          </a:p>
          <a:p>
            <a:pPr marL="45085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 panose="020B0604020202020204" pitchFamily="34" charset="0"/>
              <a:buChar char="•"/>
            </a:pPr>
            <a:r>
              <a:rPr lang="es-ES_tradnl" sz="19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Separación debida a la prestación de asistencia: </a:t>
            </a:r>
            <a:r>
              <a:rPr lang="es-ES_tradnl" sz="1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También puede producirse como consecuencia de la respuesta humanitaria.</a:t>
            </a:r>
            <a:endParaRPr lang="es-ES_tradnl" sz="1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085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Arial" panose="020B0604020202020204" pitchFamily="34" charset="0"/>
              <a:buChar char="•"/>
            </a:pPr>
            <a:r>
              <a:rPr lang="es-ES_tradnl" sz="19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separación secundaria </a:t>
            </a:r>
            <a:r>
              <a:rPr lang="es-ES_tradnl" sz="19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ocurre después de la emergencia inmediata y generalmente es una consecuencia del impacto de la emergencia en las circunstancias económicas y en la capacidad de las familias y las comunidades para proteger a los menores.</a:t>
            </a:r>
            <a:endParaRPr lang="es-ES_tradnl" sz="2800" b="1" dirty="0">
              <a:solidFill>
                <a:schemeClr val="tx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ES_tradnl" sz="1100" b="1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"/>
          <p:cNvSpPr txBox="1"/>
          <p:nvPr/>
        </p:nvSpPr>
        <p:spPr>
          <a:xfrm>
            <a:off x="431800" y="1773238"/>
            <a:ext cx="109728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800" b="1" dirty="0">
                <a:solidFill>
                  <a:srgbClr val="97467D"/>
                </a:solidFill>
                <a:latin typeface="Calibri"/>
                <a:ea typeface="Calibri"/>
                <a:cs typeface="Calibri"/>
                <a:sym typeface="Calibri"/>
              </a:rPr>
              <a:t>Separación primaria</a:t>
            </a:r>
            <a:endParaRPr lang="es-ES_tradnl" b="1" dirty="0">
              <a:ea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ES_tradnl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 produce como resultado directo e inmediato de la emergencia. </a:t>
            </a:r>
            <a:endParaRPr lang="es-ES_tradnl" dirty="0">
              <a:ea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ES_tradnl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</a:t>
            </a:r>
            <a:r>
              <a:rPr lang="es-ES_tradnl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 ejemplo, padres asesinados o menores separados durante el desplazamiento.</a:t>
            </a:r>
            <a:endParaRPr lang="es-ES_tradnl" dirty="0"/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None/>
            </a:pPr>
            <a:endParaRPr lang="es-ES_tradnl"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None/>
            </a:pPr>
            <a:r>
              <a:rPr lang="es-ES_tradnl" sz="2800" b="1" dirty="0">
                <a:solidFill>
                  <a:srgbClr val="97467D"/>
                </a:solidFill>
                <a:latin typeface="Calibri"/>
                <a:ea typeface="Calibri"/>
                <a:cs typeface="Calibri"/>
                <a:sym typeface="Calibri"/>
              </a:rPr>
              <a:t>Separación secundaria</a:t>
            </a:r>
            <a:endParaRPr lang="es-ES_tradnl" b="1" dirty="0">
              <a:ea typeface="Calibri"/>
            </a:endParaRPr>
          </a:p>
          <a:p>
            <a:pPr marL="457200" marR="0" lvl="0" indent="-457200" algn="l" rtl="0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ES_tradnl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 produce como resultado de otros efectos de la emergencia, como la pobreza.</a:t>
            </a:r>
            <a:endParaRPr lang="es-ES_tradnl" dirty="0">
              <a:ea typeface="Calibri"/>
            </a:endParaRPr>
          </a:p>
          <a:p>
            <a:pPr marL="457200" marR="0" lvl="0" indent="-457200" algn="l" rtl="0">
              <a:spcBef>
                <a:spcPts val="56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ES_tradnl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Por ejemplo, el ingreso de menores en orfanatos.</a:t>
            </a:r>
            <a:endParaRPr lang="es-ES_tradnl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"/>
          <p:cNvSpPr txBox="1">
            <a:spLocks noGrp="1"/>
          </p:cNvSpPr>
          <p:nvPr>
            <p:ph type="title"/>
          </p:nvPr>
        </p:nvSpPr>
        <p:spPr>
          <a:xfrm>
            <a:off x="418251" y="571160"/>
            <a:ext cx="11039291" cy="72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3600"/>
              <a:buFont typeface="Helvetica Neue"/>
              <a:buNone/>
            </a:pPr>
            <a:r>
              <a:rPr lang="es-ES_tradnl" dirty="0">
                <a:solidFill>
                  <a:srgbClr val="405E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Contexto de refugiados: causas de la separación</a:t>
            </a:r>
            <a:endParaRPr lang="es-ES_tradnl" dirty="0"/>
          </a:p>
        </p:txBody>
      </p:sp>
      <p:sp>
        <p:nvSpPr>
          <p:cNvPr id="245" name="Google Shape;245;p4"/>
          <p:cNvSpPr txBox="1"/>
          <p:nvPr/>
        </p:nvSpPr>
        <p:spPr>
          <a:xfrm>
            <a:off x="649995" y="1927952"/>
            <a:ext cx="10807547" cy="4708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_tradnl" sz="2500" b="1" dirty="0">
                <a:solidFill>
                  <a:schemeClr val="accent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4 escenarios generales:</a:t>
            </a:r>
            <a:endParaRPr lang="es-ES_tradnl" b="1" dirty="0">
              <a:solidFill>
                <a:schemeClr val="accent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_tradnl" sz="25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-15875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lang="es-ES_tradnl" sz="2500" b="0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Separación que se produjo en el país de origen </a:t>
            </a:r>
            <a:r>
              <a:rPr lang="es-ES_tradnl" sz="2500" b="1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antes de la llegada.</a:t>
            </a:r>
            <a:br>
              <a:rPr lang="es-ES_tradnl" sz="2500" b="0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</a:br>
            <a:endParaRPr lang="es-ES_tradnl" sz="2500" b="0" i="0" u="none" strike="noStrike" dirty="0">
              <a:solidFill>
                <a:schemeClr val="tx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-15875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lang="es-ES_tradnl" sz="2500" b="0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Separación que se produce en el </a:t>
            </a:r>
            <a:r>
              <a:rPr lang="es-ES_tradnl" sz="2500" b="1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momento de la llegada. </a:t>
            </a:r>
            <a:br>
              <a:rPr lang="es-ES_tradnl" sz="2500" b="0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</a:br>
            <a:endParaRPr lang="es-ES_tradnl" sz="2500" b="0" i="0" u="none" strike="noStrike" dirty="0">
              <a:solidFill>
                <a:schemeClr val="tx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-15875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lang="es-ES_tradnl" sz="2500" b="0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Separación que se produce </a:t>
            </a:r>
            <a:r>
              <a:rPr lang="es-ES_tradnl" sz="2500" b="1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después de la llegada, </a:t>
            </a:r>
            <a:r>
              <a:rPr lang="es-ES_tradnl" sz="2500" b="0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por ejemplo, debido a conflictos dentro del asentamiento de refugiados o ataques al asentamiento de refugiados.</a:t>
            </a:r>
            <a:br>
              <a:rPr lang="es-ES_tradnl" sz="2500" b="0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</a:br>
            <a:endParaRPr lang="es-ES_tradnl" sz="2500" b="0" i="0" u="none" strike="noStrike" dirty="0">
              <a:solidFill>
                <a:schemeClr val="tx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-15875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Arial"/>
              <a:buChar char="•"/>
            </a:pPr>
            <a:r>
              <a:rPr lang="es-ES_tradnl" sz="2500" b="0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Separación que se produce por </a:t>
            </a:r>
            <a:r>
              <a:rPr lang="es-ES_tradnl" sz="2500" b="1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decisión del menor o de la familia de enviar al niño, niña o adolescente a otro país.</a:t>
            </a:r>
            <a:endParaRPr lang="es-ES_tradnl" sz="2500" b="1" dirty="0">
              <a:solidFill>
                <a:schemeClr val="tx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5"/>
          <p:cNvSpPr txBox="1">
            <a:spLocks noGrp="1"/>
          </p:cNvSpPr>
          <p:nvPr>
            <p:ph type="title"/>
          </p:nvPr>
        </p:nvSpPr>
        <p:spPr>
          <a:xfrm>
            <a:off x="780033" y="586812"/>
            <a:ext cx="10699543" cy="1197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6794"/>
              </a:buClr>
              <a:buSzPts val="2800"/>
              <a:buFont typeface="Helvetica Neue"/>
              <a:buNone/>
            </a:pPr>
            <a:r>
              <a:rPr lang="es-ES_tradnl" sz="2800" dirty="0">
                <a:solidFill>
                  <a:srgbClr val="02679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Todo tipo de emergencias pueden conducir a la separación</a:t>
            </a:r>
          </a:p>
        </p:txBody>
      </p:sp>
      <p:sp>
        <p:nvSpPr>
          <p:cNvPr id="251" name="Google Shape;251;p5"/>
          <p:cNvSpPr txBox="1"/>
          <p:nvPr/>
        </p:nvSpPr>
        <p:spPr>
          <a:xfrm>
            <a:off x="780033" y="1856117"/>
            <a:ext cx="9999584" cy="3816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ts val="2800"/>
              <a:buFont typeface="Arial"/>
              <a:buNone/>
            </a:pPr>
            <a:r>
              <a:rPr lang="es-ES_tradnl" sz="2800" dirty="0">
                <a:solidFill>
                  <a:srgbClr val="97467D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¿Por qué es importante comprender las causas de la separación?</a:t>
            </a: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marR="0" lvl="0" indent="-101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lang="es-ES_tradnl" sz="2000" dirty="0">
              <a:solidFill>
                <a:srgbClr val="3399FF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Para identificar </a:t>
            </a:r>
            <a:r>
              <a:rPr lang="es-ES_tradnl" sz="2000" b="0" i="1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las tendencias </a:t>
            </a: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de cómo y por qué se produce la separación.</a:t>
            </a: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marR="0" lvl="1" indent="-101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endParaRPr lang="es-ES_tradnl" sz="20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Para garantizar una respuesta adecuada y eficaz a cada niño, niña o adolescente.</a:t>
            </a: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85800" marR="0" lvl="1" indent="-101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endParaRPr lang="es-ES_tradnl" sz="20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6858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✔"/>
            </a:pPr>
            <a:r>
              <a:rPr lang="es-ES_tradnl" sz="20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Para sustentar el diseño de los programas y garantizar así intervenciones adecuadas. </a:t>
            </a: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es-ES_tradnl" sz="2800" dirty="0">
              <a:solidFill>
                <a:schemeClr val="accen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28600" marR="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es-ES_tradnl" sz="2800" dirty="0">
              <a:solidFill>
                <a:srgbClr val="3399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6"/>
          <p:cNvSpPr txBox="1">
            <a:spLocks noGrp="1"/>
          </p:cNvSpPr>
          <p:nvPr>
            <p:ph type="title"/>
          </p:nvPr>
        </p:nvSpPr>
        <p:spPr>
          <a:xfrm>
            <a:off x="610170" y="435585"/>
            <a:ext cx="10836355" cy="90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3600"/>
              <a:buFont typeface="Helvetica Neue"/>
              <a:buNone/>
            </a:pPr>
            <a:r>
              <a:rPr lang="es-ES_tradnl" sz="2800" dirty="0">
                <a:solidFill>
                  <a:srgbClr val="405E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Actividad 1: Cuestionario sobre las causas de la separación </a:t>
            </a:r>
            <a:endParaRPr lang="es-ES_tradnl" sz="2800" dirty="0"/>
          </a:p>
        </p:txBody>
      </p:sp>
      <p:sp>
        <p:nvSpPr>
          <p:cNvPr id="257" name="Google Shape;257;p6"/>
          <p:cNvSpPr txBox="1"/>
          <p:nvPr/>
        </p:nvSpPr>
        <p:spPr>
          <a:xfrm>
            <a:off x="610170" y="1887451"/>
            <a:ext cx="11195700" cy="439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_tradnl" sz="3000" b="1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Lea </a:t>
            </a:r>
            <a:r>
              <a:rPr lang="es-ES_tradnl" sz="3000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el documento </a:t>
            </a:r>
            <a:r>
              <a:rPr lang="es-ES_tradnl" sz="3000" i="1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</a:t>
            </a:r>
            <a:r>
              <a:rPr lang="es-ES_tradnl" sz="3000" b="0" i="1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uestionario: Causas de la separación</a:t>
            </a:r>
            <a:r>
              <a:rPr lang="es-ES_tradnl" sz="3000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. </a:t>
            </a:r>
            <a:endParaRPr lang="es-ES_tradnl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endParaRPr lang="es-ES_tradnl" sz="3000" b="0" i="0" u="none" strike="noStrike" dirty="0">
              <a:solidFill>
                <a:schemeClr val="tx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_tradnl" sz="3000" b="1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Complete </a:t>
            </a:r>
            <a:r>
              <a:rPr lang="es-ES_tradnl" sz="3000" b="0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el cuestionario de forma individual. Deberá indicar qué tipo de separación representa cada afirmación:</a:t>
            </a:r>
            <a:endParaRPr lang="es-ES_tradnl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3"/>
              </a:buClr>
              <a:buSzPts val="2600"/>
              <a:buFont typeface="Arial"/>
              <a:buNone/>
            </a:pPr>
            <a:r>
              <a:rPr lang="es-ES_tradnl" sz="2600" b="0" i="0" u="none" strike="noStrike" cap="none" dirty="0">
                <a:solidFill>
                  <a:schemeClr val="accent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					Accidental</a:t>
            </a:r>
            <a:endParaRPr lang="es-ES_tradnl" dirty="0">
              <a:solidFill>
                <a:schemeClr val="accent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7030A0"/>
              </a:buClr>
              <a:buSzPts val="2600"/>
              <a:buFont typeface="Arial"/>
              <a:buNone/>
            </a:pPr>
            <a:r>
              <a:rPr lang="es-ES_tradnl" sz="2600" b="0" i="0" u="none" strike="noStrike" cap="none" dirty="0">
                <a:solidFill>
                  <a:schemeClr val="accent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					Deliberada</a:t>
            </a:r>
            <a:endParaRPr lang="es-ES_tradnl" dirty="0">
              <a:solidFill>
                <a:schemeClr val="accent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1" indent="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7030A0"/>
              </a:buClr>
              <a:buSzPts val="2600"/>
              <a:buFont typeface="Arial"/>
              <a:buNone/>
            </a:pPr>
            <a:r>
              <a:rPr lang="es-ES_tradnl" sz="2600" b="0" i="0" u="none" strike="noStrike" cap="none" dirty="0">
                <a:solidFill>
                  <a:schemeClr val="accent3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					Debida a la prestación de asistencia</a:t>
            </a:r>
            <a:endParaRPr lang="es-ES_tradnl" sz="3000" b="1" i="0" u="none" strike="noStrike" cap="none" dirty="0">
              <a:solidFill>
                <a:schemeClr val="accent3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s-ES_tradnl" sz="3000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Tiene</a:t>
            </a:r>
            <a:r>
              <a:rPr lang="es-ES_tradnl" sz="3000" b="1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3 minutos </a:t>
            </a:r>
            <a:r>
              <a:rPr lang="es-ES_tradnl" sz="3000" b="0" i="0" u="none" strike="noStrik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para completar el cuestionario.</a:t>
            </a:r>
            <a:endParaRPr lang="es-ES_tradnl" sz="3000" dirty="0">
              <a:solidFill>
                <a:schemeClr val="tx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258" name="Google Shape;258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54491" y="449204"/>
            <a:ext cx="1054282" cy="894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7"/>
          <p:cNvSpPr txBox="1">
            <a:spLocks noGrp="1"/>
          </p:cNvSpPr>
          <p:nvPr>
            <p:ph type="title"/>
          </p:nvPr>
        </p:nvSpPr>
        <p:spPr>
          <a:xfrm>
            <a:off x="610171" y="577937"/>
            <a:ext cx="9261194" cy="908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ct val="100000"/>
              <a:buFont typeface="Helvetica Neue"/>
              <a:buNone/>
            </a:pPr>
            <a:r>
              <a:rPr lang="es-ES_tradnl" sz="2800" dirty="0">
                <a:solidFill>
                  <a:srgbClr val="405E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Actividad 2: Identificación de la vulnerabilidad de los menores a la separación familiar</a:t>
            </a:r>
            <a:endParaRPr lang="es-ES_tradnl" sz="2800" dirty="0"/>
          </a:p>
        </p:txBody>
      </p:sp>
      <p:sp>
        <p:nvSpPr>
          <p:cNvPr id="264" name="Google Shape;264;p7"/>
          <p:cNvSpPr txBox="1"/>
          <p:nvPr/>
        </p:nvSpPr>
        <p:spPr>
          <a:xfrm>
            <a:off x="511847" y="1708823"/>
            <a:ext cx="11456644" cy="439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800"/>
              <a:buFont typeface="Arial"/>
              <a:buNone/>
            </a:pPr>
            <a:r>
              <a:rPr lang="es-ES_tradnl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En grupo, lean el caso práctico que se les ha asignado y debatan lo siguiente:</a:t>
            </a:r>
          </a:p>
          <a:p>
            <a:pPr marL="1371600" marR="0" lvl="2" indent="-488950" algn="l" rtl="0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AutoNum type="arabicPeriod"/>
            </a:pPr>
            <a:r>
              <a:rPr lang="es-ES_tradnl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¿Cuál es el tipo de emergencia y el contexto en este caso práctico?</a:t>
            </a:r>
            <a:endParaRPr lang="es-ES_tradnl" sz="25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371600" marR="0" lvl="2" indent="-488950" algn="l" rtl="0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AutoNum type="arabicPeriod"/>
            </a:pPr>
            <a:r>
              <a:rPr lang="es-ES_tradnl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¿De qué manera los movimientos de población descritos en este caso práctico podrían llevar a la separación?</a:t>
            </a:r>
            <a:endParaRPr lang="es-ES_tradnl" sz="25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371600" marR="0" lvl="2" indent="-488950" algn="l" rtl="0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500"/>
              <a:buFont typeface="Arial"/>
              <a:buAutoNum type="arabicPeriod"/>
            </a:pPr>
            <a:r>
              <a:rPr lang="es-ES_tradnl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¿Qué impacto podría tener la respuesta humanitaria en la separación familiar? </a:t>
            </a:r>
            <a:endParaRPr lang="es-ES_tradnl" sz="25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7030A0"/>
              </a:buClr>
              <a:buSzPts val="2800"/>
              <a:buFont typeface="Arial"/>
              <a:buNone/>
            </a:pPr>
            <a:r>
              <a:rPr lang="es-ES_tradnl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Dediquen </a:t>
            </a:r>
            <a:r>
              <a:rPr lang="es-ES_tradnl" sz="25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15 minutos </a:t>
            </a:r>
            <a:r>
              <a:rPr lang="es-ES_tradnl" sz="25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al debate y prepárense para compartir sus respuestas.</a:t>
            </a:r>
            <a:endParaRPr lang="es-ES_tradnl" sz="25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65" name="Google Shape;265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47797" y="267034"/>
            <a:ext cx="1054282" cy="894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</a:pPr>
            <a:r>
              <a:rPr lang="es-ES_tradnl" dirty="0"/>
              <a:t>Factores que pueden aumentar la vulnerabilidad a la separación</a:t>
            </a:r>
          </a:p>
        </p:txBody>
      </p:sp>
      <p:sp>
        <p:nvSpPr>
          <p:cNvPr id="271" name="Google Shape;271;p8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79956" cy="76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</a:pPr>
            <a:r>
              <a:rPr lang="es-ES_tradnl" dirty="0"/>
              <a:t>La cantidad de menores no acompañados y separados y el alcance geográfico dependerá de lo siguiente:</a:t>
            </a:r>
          </a:p>
        </p:txBody>
      </p:sp>
      <p:sp>
        <p:nvSpPr>
          <p:cNvPr id="272" name="Google Shape;272;p8"/>
          <p:cNvSpPr txBox="1">
            <a:spLocks noGrp="1"/>
          </p:cNvSpPr>
          <p:nvPr>
            <p:ph type="body" idx="2"/>
          </p:nvPr>
        </p:nvSpPr>
        <p:spPr>
          <a:xfrm>
            <a:off x="656022" y="3086100"/>
            <a:ext cx="10820015" cy="33036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</a:pPr>
            <a:r>
              <a:rPr lang="es-ES_tradnl" dirty="0">
                <a:latin typeface="Calibri" panose="020F0502020204030204" pitchFamily="34" charset="0"/>
                <a:cs typeface="Calibri" panose="020F0502020204030204" pitchFamily="34" charset="0"/>
              </a:rPr>
              <a:t>El tipo de emergencia y el contexto </a:t>
            </a:r>
            <a:br>
              <a:rPr lang="es-ES_tradnl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</a:pPr>
            <a:r>
              <a:rPr lang="es-ES_tradnl" dirty="0">
                <a:latin typeface="Calibri" panose="020F0502020204030204" pitchFamily="34" charset="0"/>
                <a:cs typeface="Calibri" panose="020F0502020204030204" pitchFamily="34" charset="0"/>
              </a:rPr>
              <a:t>Los movimientos de la población</a:t>
            </a:r>
            <a:br>
              <a:rPr lang="es-ES_tradnl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s-ES_tradn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</a:pPr>
            <a:r>
              <a:rPr lang="es-ES_tradnl" dirty="0">
                <a:latin typeface="Calibri" panose="020F0502020204030204" pitchFamily="34" charset="0"/>
                <a:cs typeface="Calibri" panose="020F0502020204030204" pitchFamily="34" charset="0"/>
              </a:rPr>
              <a:t>La respuesta humanitaria</a:t>
            </a:r>
          </a:p>
        </p:txBody>
      </p:sp>
      <p:pic>
        <p:nvPicPr>
          <p:cNvPr id="273" name="Google Shape;273;p8" descr="Image result for children in refugee setting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01266" y="3086100"/>
            <a:ext cx="4534712" cy="2550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1S2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666</Words>
  <Application>Microsoft Macintosh PowerPoint</Application>
  <PresentationFormat>Widescreen</PresentationFormat>
  <Paragraphs>60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Helvetica Neue</vt:lpstr>
      <vt:lpstr>Noto Sans Symbols</vt:lpstr>
      <vt:lpstr>Calibri</vt:lpstr>
      <vt:lpstr>M1S2</vt:lpstr>
      <vt:lpstr>PowerPoint Presentation</vt:lpstr>
      <vt:lpstr>PowerPoint Presentation</vt:lpstr>
      <vt:lpstr>PowerPoint Presentation</vt:lpstr>
      <vt:lpstr>Contexto de refugiados: causas de la separación</vt:lpstr>
      <vt:lpstr>Todo tipo de emergencias pueden conducir a la separación</vt:lpstr>
      <vt:lpstr>Actividad 1: Cuestionario sobre las causas de la separación </vt:lpstr>
      <vt:lpstr>Actividad 2: Identificación de la vulnerabilidad de los menores a la separación familiar</vt:lpstr>
      <vt:lpstr>Factores que pueden aumentar la vulnerabilidad a la separación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Samar Ali</dc:creator>
  <cp:keywords>, docId:AAB4EB8B17F8E78D1846EF138A5B8890</cp:keywords>
  <cp:lastModifiedBy>Kyra Loat</cp:lastModifiedBy>
  <cp:revision>9</cp:revision>
  <dcterms:created xsi:type="dcterms:W3CDTF">2019-09-10T06:33:07Z</dcterms:created>
  <dcterms:modified xsi:type="dcterms:W3CDTF">2026-05-22T15:14:04Z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135600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